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4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Өндіріс</a:t>
            </a:r>
            <a:r>
              <a:rPr 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көлемдері</a:t>
            </a:r>
            <a:endParaRPr lang="ru-RU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1"/>
              <c:layout>
                <c:manualLayout>
                  <c:x val="-0.12093952532234668"/>
                  <c:y val="-6.42572719499299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815300124779365E-2"/>
                  <c:y val="-5.841570177266356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308925072787961E-2"/>
                  <c:y val="-5.841570177266356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2874207534314325"/>
                  <c:y val="-4.67325614181308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Болат</c:v>
                </c:pt>
                <c:pt idx="1">
                  <c:v>Алюминий</c:v>
                </c:pt>
                <c:pt idx="2">
                  <c:v>Мыс </c:v>
                </c:pt>
                <c:pt idx="3">
                  <c:v>Мырыш</c:v>
                </c:pt>
                <c:pt idx="4">
                  <c:v>Қорғасын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90</c:v>
                </c:pt>
                <c:pt idx="1">
                  <c:v>3</c:v>
                </c:pt>
                <c:pt idx="2">
                  <c:v>1.5</c:v>
                </c:pt>
                <c:pt idx="3">
                  <c:v>0.75</c:v>
                </c:pt>
                <c:pt idx="4">
                  <c:v>0.62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0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C3F35-4E52-4B1A-B91C-9924F0D941B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94DF4-C34A-4526-9DDA-A2C9AE203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43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94DF4-C34A-4526-9DDA-A2C9AE2030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06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688" y="682519"/>
            <a:ext cx="8961808" cy="359772"/>
          </a:xfrm>
          <a:prstGeom prst="hexagon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392" y="682519"/>
            <a:ext cx="7772400" cy="389905"/>
          </a:xfrm>
        </p:spPr>
        <p:txBody>
          <a:bodyPr>
            <a:normAutofit/>
          </a:bodyPr>
          <a:lstStyle/>
          <a:p>
            <a:r>
              <a:rPr lang="kk-KZ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Тақырып 1</a:t>
            </a:r>
            <a:r>
              <a:rPr lang="kk-KZ" sz="1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Металлургияға кіріспе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524" y="1196752"/>
            <a:ext cx="8640960" cy="122413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Металдар туралы жалпы түсінік;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Металдардың жіктелуі;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Металлургияда жиі кездесетін қорытпалар.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304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«Металлургия негіздері» курсы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522920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Профессор З. Самашевтың Берел қорғандарында (ШҚО) жүргізген археологиялық қазбаларын жүргізуі нәтижесінде табылған алтыннан жасалған  бұйымдар жиынтығынан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63" y="2603425"/>
            <a:ext cx="3339455" cy="2519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3425"/>
            <a:ext cx="4385854" cy="2488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28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688" y="682519"/>
            <a:ext cx="8961808" cy="359772"/>
          </a:xfrm>
          <a:prstGeom prst="hexagon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392" y="682519"/>
            <a:ext cx="7772400" cy="389905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Металдар туралы жалпы түсінік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352" y="1050109"/>
            <a:ext cx="8938144" cy="1224136"/>
          </a:xfrm>
        </p:spPr>
        <p:txBody>
          <a:bodyPr>
            <a:noAutofit/>
          </a:bodyPr>
          <a:lstStyle/>
          <a:p>
            <a:pPr algn="just"/>
            <a:r>
              <a:rPr lang="kk-KZ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Металдық күйдің жалпы қасиеттері: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Металдық жылтырдың болуы;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Жоғарғы жылуөткізгіштік және электрөткізгіштік;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Серпімділік;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Кристалдық құрылымы бар;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 сұр (ақшыл сұр → қою сұр, мыс және алтыннан басқа);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Бос электрондардың болуы (электрохимияда металл деп реакция нәтижесінде көбінесе электрондарын беретін элементтерді атайды).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304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«Металлургия негіздері» курсы.Тақырып 1. 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42178" y="3338369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dirty="0">
                <a:solidFill>
                  <a:schemeClr val="accent1">
                    <a:lumMod val="50000"/>
                  </a:schemeClr>
                </a:solidFill>
              </a:rPr>
              <a:t>к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убтық көлемдік центрленген</a:t>
            </a:r>
          </a:p>
          <a:p>
            <a:pPr algn="ctr"/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хром, молибден, ванадий 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39" y="3192178"/>
            <a:ext cx="10953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7" y="4340049"/>
            <a:ext cx="1095375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53" y="5517232"/>
            <a:ext cx="1038225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44468" y="4453582"/>
            <a:ext cx="268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1600" dirty="0">
                <a:solidFill>
                  <a:schemeClr val="accent1">
                    <a:lumMod val="50000"/>
                  </a:schemeClr>
                </a:solidFill>
              </a:rPr>
              <a:t>к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убтық қырлы центрленген</a:t>
            </a:r>
          </a:p>
          <a:p>
            <a:pPr algn="ctr"/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мыс, никель, қорғасын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6895" y="5709355"/>
            <a:ext cx="2033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dirty="0">
                <a:solidFill>
                  <a:schemeClr val="accent1">
                    <a:lumMod val="50000"/>
                  </a:schemeClr>
                </a:solidFill>
              </a:rPr>
              <a:t>т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ығыз гексагоналды</a:t>
            </a:r>
          </a:p>
          <a:p>
            <a:pPr algn="ctr"/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мырыш, титан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5236" y="3192178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</a:rPr>
              <a:t>Металдардың электрохимиялық кернеулілік қатары 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703816"/>
            <a:ext cx="5040560" cy="438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>
            <a:off x="4220662" y="4221088"/>
            <a:ext cx="460851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085946" y="4191972"/>
            <a:ext cx="4860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</a:rPr>
              <a:t>Металдардың </a:t>
            </a:r>
            <a:r>
              <a:rPr lang="kk-KZ" sz="1400" dirty="0">
                <a:solidFill>
                  <a:schemeClr val="accent1">
                    <a:lumMod val="50000"/>
                  </a:schemeClr>
                </a:solidFill>
              </a:rPr>
              <a:t>тотықсыздандыру (электрондарды беру</a:t>
            </a:r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</a:rPr>
              <a:t>) қасиеті </a:t>
            </a:r>
            <a:r>
              <a:rPr lang="kk-KZ" sz="1400" dirty="0">
                <a:solidFill>
                  <a:schemeClr val="accent1">
                    <a:lumMod val="50000"/>
                  </a:schemeClr>
                </a:solidFill>
              </a:rPr>
              <a:t>төмендейді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3707" y="4693692"/>
            <a:ext cx="48605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</a:rPr>
              <a:t>Көрсетілген қатарда солдан оңға қарай металдардың тотықсыздандыру белсенділігі (электрондарды беру қасиеті) төмендейді, ал олардың катиондарын </a:t>
            </a:r>
            <a:r>
              <a:rPr lang="kk-KZ" sz="1400" dirty="0">
                <a:solidFill>
                  <a:schemeClr val="accent1">
                    <a:lumMod val="50000"/>
                  </a:schemeClr>
                </a:solidFill>
              </a:rPr>
              <a:t>тотықтыру (электрондарды қосып алу) қасиеті </a:t>
            </a:r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</a:rPr>
              <a:t>артады.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kk-KZ" sz="1400" dirty="0" smtClean="0">
                <a:solidFill>
                  <a:schemeClr val="accent1">
                    <a:lumMod val="50000"/>
                  </a:schemeClr>
                </a:solidFill>
              </a:rPr>
              <a:t>Қатар бойынша солға қарай орналасқан металдар күштірек тотықсыздандырғыш болады да, оңға қарай орналасқан металдарды олардың тұздарының ерітінділерінен ығыстырып шығара алады: мысалы,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Zn + Cu</a:t>
            </a:r>
            <a:r>
              <a:rPr lang="ru-RU" sz="1400" baseline="30000" dirty="0">
                <a:solidFill>
                  <a:schemeClr val="accent1">
                    <a:lumMod val="50000"/>
                  </a:schemeClr>
                </a:solidFill>
              </a:rPr>
              <a:t>2+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→ Zn</a:t>
            </a:r>
            <a:r>
              <a:rPr lang="ru-RU" sz="1400" baseline="30000" dirty="0">
                <a:solidFill>
                  <a:schemeClr val="accent1">
                    <a:lumMod val="50000"/>
                  </a:schemeClr>
                </a:solidFill>
              </a:rPr>
              <a:t>2+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+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Cu реакциясы тек тура бағытта ғана жүруі мүмкін. 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68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688" y="682519"/>
            <a:ext cx="8961808" cy="359772"/>
          </a:xfrm>
          <a:prstGeom prst="hexagon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392" y="682519"/>
            <a:ext cx="7772400" cy="389905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Металдардың жіктелуі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304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«Металлургия негіздері» курсы.Тақырып 1. 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35896" y="1124744"/>
            <a:ext cx="1224136" cy="338554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Металдар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единительная линия 11"/>
          <p:cNvCxnSpPr>
            <a:stCxn id="10" idx="2"/>
          </p:cNvCxnSpPr>
          <p:nvPr/>
        </p:nvCxnSpPr>
        <p:spPr>
          <a:xfrm>
            <a:off x="4247964" y="1463298"/>
            <a:ext cx="0" cy="16550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635896" y="2014101"/>
            <a:ext cx="2269274" cy="39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27" idx="0"/>
          </p:cNvCxnSpPr>
          <p:nvPr/>
        </p:nvCxnSpPr>
        <p:spPr>
          <a:xfrm>
            <a:off x="1532678" y="1628800"/>
            <a:ext cx="0" cy="26219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754660" y="1628800"/>
            <a:ext cx="0" cy="21602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36534" y="1890990"/>
            <a:ext cx="2592288" cy="584775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Қара металдар және қорытпалар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21042" y="2257127"/>
            <a:ext cx="4611397" cy="276999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Негізгі ауыр түсті металдар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Cu, Ni,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Zn,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1532678" y="2475765"/>
            <a:ext cx="0" cy="21602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36534" y="2686413"/>
            <a:ext cx="2592288" cy="646331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Темір және оның негізіндегі қорытпалар (шойын, болат), марганец, хром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3635896" y="2420888"/>
            <a:ext cx="273426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635896" y="2017876"/>
            <a:ext cx="11721" cy="246366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532678" y="1638432"/>
            <a:ext cx="522198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905170" y="1844824"/>
            <a:ext cx="1698980" cy="338554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Түсті металдар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04257" y="2640246"/>
            <a:ext cx="4628182" cy="276999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Ауыр түсті металдардың кіші тобы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Bi, As,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Sb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Cd, Co, Hg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22731" y="3028854"/>
            <a:ext cx="4609708" cy="276999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Жеңіл металдар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– Al, Mg, Ti, Na, K, Ba,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3630832" y="2780928"/>
            <a:ext cx="273426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649305" y="3150809"/>
            <a:ext cx="273426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647617" y="3562092"/>
            <a:ext cx="273426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936979" y="3415167"/>
            <a:ext cx="4595459" cy="276999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Асыл металдар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– Au, Ag,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>
            <a:off x="3649305" y="4481537"/>
            <a:ext cx="273426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923928" y="3789040"/>
            <a:ext cx="4608510" cy="1384995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Сирек металдар: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Жеңіл сирек металдар –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Li, Be,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Rb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Cs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Қиын балқитын сирек металдар –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W, Mo, Ta,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V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Шашыранды сирек металдар –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In,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Tl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Re, Se,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Сирек жер металдары –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Y, La 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және лантаноидтар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Радиоактивті металдар –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U, Ra,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Ac,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трансуранды</a:t>
            </a:r>
            <a:r>
              <a:rPr lang="kk-K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қ элементтер.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1" name="Прямоугольник 2060"/>
          <p:cNvSpPr/>
          <p:nvPr/>
        </p:nvSpPr>
        <p:spPr>
          <a:xfrm>
            <a:off x="19813" y="6166568"/>
            <a:ext cx="9036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Заманауи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техника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құнды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маңызды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металдардың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арасынан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жер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қыртысында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көп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мөлшерде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кездесетіндері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алюминий (8,9 %),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темір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(4,65 %), магний (2,1 %), титан (0,63 %). 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Ал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кейбір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маңызы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өте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зор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металдардың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абиғи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ресурстары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жүздік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мыңдық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үлес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пайыздары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ғана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болады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Оларға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асыл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сирек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металдар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жатады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2062" name="Диаграмма 2061"/>
          <p:cNvGraphicFramePr/>
          <p:nvPr>
            <p:extLst>
              <p:ext uri="{D42A27DB-BD31-4B8C-83A1-F6EECF244321}">
                <p14:modId xmlns:p14="http://schemas.microsoft.com/office/powerpoint/2010/main" val="3596145516"/>
              </p:ext>
            </p:extLst>
          </p:nvPr>
        </p:nvGraphicFramePr>
        <p:xfrm>
          <a:off x="236534" y="3415167"/>
          <a:ext cx="3255346" cy="2174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63" name="Прямоугольник 2062"/>
          <p:cNvSpPr/>
          <p:nvPr/>
        </p:nvSpPr>
        <p:spPr>
          <a:xfrm>
            <a:off x="94500" y="5348343"/>
            <a:ext cx="8961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Алюминий, мыс,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мырыш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қорғасын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тәрізді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түсті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металдардың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өндіріс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көлемдері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жылына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миллион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тонналармен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есептелсе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магний, титан, никель, кобальт, молибден, вольфрам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тәрізді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металдардың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өндіріс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көлемдері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жылына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тоннамен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 селен, теллур, алтын, платина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жылына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тонналармен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ал иридий, осмий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тәрізді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металдардың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өндіріс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көлемдері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килограммдарды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құрайды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978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688" y="682519"/>
            <a:ext cx="8961808" cy="359772"/>
          </a:xfrm>
          <a:prstGeom prst="hexagon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392" y="682519"/>
            <a:ext cx="7772400" cy="389905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Металлургияда жиі кездесетін қорытпалар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304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«Металлургия негіздері» курсы.Тақырып 1. 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ZHONAL~1\AppData\Local\Temp\Rar$DRa0.541\логотип ВКГТУ им. Д. Серикбаев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792088" cy="67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4500" y="1037054"/>
            <a:ext cx="89419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Металдардың өзара еріп криталдануы кезінде қатты ерітінділер түзу қасиеті қорытпалар алудың негізіне салынған.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Қазіргі кезде 30 мыңнан астам қорытпалар белгілі.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Металдарды бірге балқыту мүмкіндіктері мұндай металдық материалдардың қасиеттерін кез-келген бағытта өзгертуге мүмкіндік береді.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Қолдану технологиясына байланысты қорытпалар 2 топқа бөлінеді: </a:t>
            </a:r>
          </a:p>
          <a:p>
            <a:r>
              <a:rPr lang="kk-KZ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- механикалық өңдеумен (кесу, соғу, қалыптау) дайындалатын деформацияланатын қорытпалар.</a:t>
            </a:r>
          </a:p>
          <a:p>
            <a:r>
              <a:rPr lang="kk-KZ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- құюмен алынатын қорытпалар. 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119462"/>
              </p:ext>
            </p:extLst>
          </p:nvPr>
        </p:nvGraphicFramePr>
        <p:xfrm>
          <a:off x="94500" y="3068960"/>
          <a:ext cx="4465927" cy="373581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40955"/>
                <a:gridCol w="1286792"/>
                <a:gridCol w="1438180"/>
              </a:tblGrid>
              <a:tr h="8169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Қорытпа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атауы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Құрамы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Қолданылуы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31085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Жез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мырыш</a:t>
                      </a:r>
                      <a:r>
                        <a:rPr lang="ru-RU" sz="1100" dirty="0" smtClean="0">
                          <a:effectLst/>
                        </a:rPr>
                        <a:t> 35-10</a:t>
                      </a:r>
                      <a:r>
                        <a:rPr lang="ru-RU" sz="1100" dirty="0">
                          <a:effectLst/>
                        </a:rPr>
                        <a:t>%,</a:t>
                      </a:r>
                    </a:p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мыс </a:t>
                      </a:r>
                      <a:r>
                        <a:rPr lang="ru-RU" sz="1100" dirty="0">
                          <a:effectLst/>
                        </a:rPr>
                        <a:t>65-90% 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Машина </a:t>
                      </a:r>
                      <a:r>
                        <a:rPr lang="ru-RU" sz="1100" dirty="0" err="1" smtClean="0">
                          <a:effectLst/>
                        </a:rPr>
                        <a:t>жасау</a:t>
                      </a:r>
                      <a:r>
                        <a:rPr lang="ru-RU" sz="1100" dirty="0" smtClean="0">
                          <a:effectLst/>
                        </a:rPr>
                        <a:t>,  </a:t>
                      </a:r>
                    </a:p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сәндік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бұйымдар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31085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Қола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мырыш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2%</a:t>
                      </a:r>
                    </a:p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қалайы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6%,</a:t>
                      </a:r>
                    </a:p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мыс </a:t>
                      </a:r>
                      <a:r>
                        <a:rPr lang="ru-RU" sz="1100" dirty="0">
                          <a:effectLst/>
                        </a:rPr>
                        <a:t>92%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Машина </a:t>
                      </a:r>
                      <a:r>
                        <a:rPr lang="ru-RU" sz="1100" dirty="0" err="1" smtClean="0">
                          <a:effectLst/>
                        </a:rPr>
                        <a:t>жасау</a:t>
                      </a:r>
                      <a:r>
                        <a:rPr lang="ru-RU" sz="1100" dirty="0" smtClean="0">
                          <a:effectLst/>
                        </a:rPr>
                        <a:t>,  </a:t>
                      </a:r>
                    </a:p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сәндік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бұйымдар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31085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Алюминий </a:t>
                      </a:r>
                      <a:r>
                        <a:rPr lang="ru-RU" sz="1100" dirty="0" err="1" smtClean="0">
                          <a:effectLst/>
                        </a:rPr>
                        <a:t>қоласы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алюминий </a:t>
                      </a:r>
                      <a:r>
                        <a:rPr lang="ru-RU" sz="1100" dirty="0">
                          <a:effectLst/>
                        </a:rPr>
                        <a:t>10%</a:t>
                      </a:r>
                    </a:p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мыс </a:t>
                      </a:r>
                      <a:r>
                        <a:rPr lang="ru-RU" sz="1100" dirty="0">
                          <a:effectLst/>
                        </a:rPr>
                        <a:t>90%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Машина </a:t>
                      </a:r>
                      <a:r>
                        <a:rPr lang="ru-RU" sz="1100" dirty="0" err="1" smtClean="0">
                          <a:effectLst/>
                        </a:rPr>
                        <a:t>жасау</a:t>
                      </a:r>
                      <a:r>
                        <a:rPr lang="ru-RU" sz="1100" dirty="0" smtClean="0">
                          <a:effectLst/>
                        </a:rPr>
                        <a:t>,  </a:t>
                      </a:r>
                    </a:p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Сәндік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құю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23446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Монеталық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қола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мырыш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1%</a:t>
                      </a:r>
                    </a:p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қалайы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4%</a:t>
                      </a:r>
                    </a:p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мыс </a:t>
                      </a:r>
                      <a:r>
                        <a:rPr lang="ru-RU" sz="1100" dirty="0">
                          <a:effectLst/>
                        </a:rPr>
                        <a:t>95%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Тиындар</a:t>
                      </a:r>
                      <a:r>
                        <a:rPr lang="ru-RU" sz="1100" dirty="0" smtClean="0">
                          <a:effectLst/>
                        </a:rPr>
                        <a:t>, </a:t>
                      </a:r>
                      <a:r>
                        <a:rPr lang="ru-RU" sz="1100" dirty="0" err="1" smtClean="0">
                          <a:effectLst/>
                        </a:rPr>
                        <a:t>алқалар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жасау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15808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Тіс</a:t>
                      </a:r>
                      <a:r>
                        <a:rPr lang="ru-RU" sz="1100" baseline="0" dirty="0" smtClean="0">
                          <a:effectLst/>
                        </a:rPr>
                        <a:t> </a:t>
                      </a:r>
                      <a:r>
                        <a:rPr lang="ru-RU" sz="1100" baseline="0" dirty="0" err="1" smtClean="0">
                          <a:effectLst/>
                        </a:rPr>
                        <a:t>амальгамалары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мыс </a:t>
                      </a:r>
                      <a:r>
                        <a:rPr lang="ru-RU" sz="1100" dirty="0">
                          <a:effectLst/>
                        </a:rPr>
                        <a:t>30%</a:t>
                      </a:r>
                    </a:p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сынап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70%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Тіс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пломбалары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310855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Дуралюмин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магний </a:t>
                      </a:r>
                      <a:r>
                        <a:rPr lang="ru-RU" sz="1100" dirty="0">
                          <a:effectLst/>
                        </a:rPr>
                        <a:t>0,5%</a:t>
                      </a:r>
                    </a:p>
                    <a:p>
                      <a:pPr algn="ctr"/>
                      <a:r>
                        <a:rPr lang="ru-RU" sz="1100" dirty="0">
                          <a:effectLst/>
                        </a:rPr>
                        <a:t>марганец 0,5%</a:t>
                      </a:r>
                    </a:p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мыс </a:t>
                      </a:r>
                      <a:r>
                        <a:rPr lang="ru-RU" sz="1100" dirty="0">
                          <a:effectLst/>
                        </a:rPr>
                        <a:t>5%</a:t>
                      </a:r>
                    </a:p>
                    <a:p>
                      <a:pPr algn="ctr"/>
                      <a:r>
                        <a:rPr lang="ru-RU" sz="1100" dirty="0">
                          <a:effectLst/>
                        </a:rPr>
                        <a:t>алюминий 94%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авиақұрылыс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15808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Монеталық</a:t>
                      </a:r>
                      <a:r>
                        <a:rPr lang="ru-RU" sz="1100" dirty="0" smtClean="0">
                          <a:effectLst/>
                        </a:rPr>
                        <a:t> алтын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мыс </a:t>
                      </a:r>
                      <a:r>
                        <a:rPr lang="ru-RU" sz="1100" dirty="0">
                          <a:effectLst/>
                        </a:rPr>
                        <a:t>10%</a:t>
                      </a:r>
                    </a:p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алтын </a:t>
                      </a:r>
                      <a:r>
                        <a:rPr lang="ru-RU" sz="1100" dirty="0">
                          <a:effectLst/>
                        </a:rPr>
                        <a:t>90%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Тиындар</a:t>
                      </a:r>
                      <a:r>
                        <a:rPr lang="ru-RU" sz="1100" baseline="0" dirty="0" err="1" smtClean="0">
                          <a:effectLst/>
                        </a:rPr>
                        <a:t>ды</a:t>
                      </a:r>
                      <a:r>
                        <a:rPr lang="ru-RU" sz="1100" baseline="0" dirty="0" smtClean="0">
                          <a:effectLst/>
                        </a:rPr>
                        <a:t> </a:t>
                      </a:r>
                      <a:r>
                        <a:rPr lang="ru-RU" sz="1100" baseline="0" dirty="0" err="1" smtClean="0">
                          <a:effectLst/>
                        </a:rPr>
                        <a:t>соғу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23446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Тіс</a:t>
                      </a:r>
                      <a:r>
                        <a:rPr lang="ru-RU" sz="1100" dirty="0" smtClean="0">
                          <a:effectLst/>
                        </a:rPr>
                        <a:t> алтыны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күміс</a:t>
                      </a:r>
                      <a:r>
                        <a:rPr lang="ru-RU" sz="1100" dirty="0" smtClean="0">
                          <a:effectLst/>
                        </a:rPr>
                        <a:t> 28-14</a:t>
                      </a:r>
                      <a:r>
                        <a:rPr lang="ru-RU" sz="1100" dirty="0">
                          <a:effectLst/>
                        </a:rPr>
                        <a:t>%</a:t>
                      </a:r>
                    </a:p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мыс </a:t>
                      </a:r>
                      <a:r>
                        <a:rPr lang="ru-RU" sz="1100" dirty="0">
                          <a:effectLst/>
                        </a:rPr>
                        <a:t>14-28%</a:t>
                      </a:r>
                    </a:p>
                    <a:p>
                      <a:pPr algn="ctr"/>
                      <a:r>
                        <a:rPr lang="ru-RU" sz="1100" dirty="0" smtClean="0">
                          <a:effectLst/>
                        </a:rPr>
                        <a:t>алтын 58</a:t>
                      </a:r>
                      <a:r>
                        <a:rPr lang="ru-RU" sz="1100" dirty="0">
                          <a:effectLst/>
                        </a:rPr>
                        <a:t>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Тіс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протездері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10724" y="2780928"/>
            <a:ext cx="42614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/>
              <a:t>Жиі кездесетін қорытпалар түрі</a:t>
            </a:r>
            <a:endParaRPr lang="ru-RU" sz="1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233956"/>
              </p:ext>
            </p:extLst>
          </p:nvPr>
        </p:nvGraphicFramePr>
        <p:xfrm>
          <a:off x="4644008" y="3068960"/>
          <a:ext cx="4465927" cy="17294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2168"/>
                <a:gridCol w="1224136"/>
                <a:gridCol w="1729623"/>
              </a:tblGrid>
              <a:tr h="8169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Қорытпа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атауы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Құрамы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>
                          <a:effectLst/>
                        </a:rPr>
                        <a:t>Қолданылуы</a:t>
                      </a:r>
                      <a:endParaRPr lang="ru-RU" sz="110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990866"/>
              </p:ext>
            </p:extLst>
          </p:nvPr>
        </p:nvGraphicFramePr>
        <p:xfrm>
          <a:off x="4644008" y="3284984"/>
          <a:ext cx="4465927" cy="345750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2168"/>
                <a:gridCol w="1224136"/>
                <a:gridCol w="1729623"/>
              </a:tblGrid>
              <a:tr h="158080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Аккумуляторлық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қорғасын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сүрме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>
                          <a:effectLst/>
                        </a:rPr>
                        <a:t>6%</a:t>
                      </a:r>
                    </a:p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қорғасын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>
                          <a:effectLst/>
                        </a:rPr>
                        <a:t>94%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effectLst/>
                        </a:rPr>
                        <a:t>Аккумулятор </a:t>
                      </a:r>
                      <a:r>
                        <a:rPr lang="ru-RU" sz="1050" dirty="0" err="1" smtClean="0">
                          <a:effectLst/>
                        </a:rPr>
                        <a:t>өнідірісі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463630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effectLst/>
                        </a:rPr>
                        <a:t>Манганин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effectLst/>
                        </a:rPr>
                        <a:t>никель </a:t>
                      </a:r>
                      <a:r>
                        <a:rPr lang="ru-RU" sz="1050" dirty="0">
                          <a:effectLst/>
                        </a:rPr>
                        <a:t>1,5%</a:t>
                      </a:r>
                    </a:p>
                    <a:p>
                      <a:pPr algn="ctr"/>
                      <a:r>
                        <a:rPr lang="ru-RU" sz="1050" dirty="0">
                          <a:effectLst/>
                        </a:rPr>
                        <a:t>марганец 16%</a:t>
                      </a:r>
                    </a:p>
                    <a:p>
                      <a:pPr algn="ctr"/>
                      <a:r>
                        <a:rPr lang="ru-RU" sz="1050" dirty="0" smtClean="0">
                          <a:effectLst/>
                        </a:rPr>
                        <a:t>мыс </a:t>
                      </a:r>
                      <a:r>
                        <a:rPr lang="ru-RU" sz="1050" dirty="0">
                          <a:effectLst/>
                        </a:rPr>
                        <a:t>82,5%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effectLst/>
                        </a:rPr>
                        <a:t>Электротехника </a:t>
                      </a:r>
                      <a:r>
                        <a:rPr lang="ru-RU" sz="1050" dirty="0" err="1" smtClean="0">
                          <a:effectLst/>
                        </a:rPr>
                        <a:t>өнеркәсібіндегі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сымдар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және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таспалар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540018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effectLst/>
                        </a:rPr>
                        <a:t>Нихром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effectLst/>
                        </a:rPr>
                        <a:t>хром </a:t>
                      </a:r>
                      <a:r>
                        <a:rPr lang="ru-RU" sz="1050" dirty="0">
                          <a:effectLst/>
                        </a:rPr>
                        <a:t>20%</a:t>
                      </a:r>
                    </a:p>
                    <a:p>
                      <a:pPr algn="ctr"/>
                      <a:r>
                        <a:rPr lang="ru-RU" sz="1050" dirty="0">
                          <a:effectLst/>
                        </a:rPr>
                        <a:t>никель 80%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effectLst/>
                        </a:rPr>
                        <a:t>Электротехника </a:t>
                      </a:r>
                      <a:r>
                        <a:rPr lang="ru-RU" sz="1050" dirty="0" err="1" smtClean="0">
                          <a:effectLst/>
                        </a:rPr>
                        <a:t>өнеркәсібі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үшін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сымдар</a:t>
                      </a:r>
                      <a:r>
                        <a:rPr lang="ru-RU" sz="1050" dirty="0" smtClean="0">
                          <a:effectLst/>
                        </a:rPr>
                        <a:t>, </a:t>
                      </a:r>
                      <a:r>
                        <a:rPr lang="ru-RU" sz="1050" dirty="0" err="1" smtClean="0">
                          <a:effectLst/>
                        </a:rPr>
                        <a:t>қыздыру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элементтері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158080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Монеталық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күміс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effectLst/>
                        </a:rPr>
                        <a:t>мыс </a:t>
                      </a:r>
                      <a:r>
                        <a:rPr lang="ru-RU" sz="1050" dirty="0">
                          <a:effectLst/>
                        </a:rPr>
                        <a:t>10%</a:t>
                      </a:r>
                    </a:p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күміс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>
                          <a:effectLst/>
                        </a:rPr>
                        <a:t>90%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Тиындарды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соғу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234467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effectLst/>
                        </a:rPr>
                        <a:t>Припой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қалайы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>
                          <a:effectLst/>
                        </a:rPr>
                        <a:t>50%</a:t>
                      </a:r>
                    </a:p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қорғасын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>
                          <a:effectLst/>
                        </a:rPr>
                        <a:t>50%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Темір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бұйымдарды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дәнекерлеу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234467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effectLst/>
                        </a:rPr>
                        <a:t>Тат </a:t>
                      </a:r>
                      <a:r>
                        <a:rPr lang="ru-RU" sz="1050" dirty="0" err="1" smtClean="0">
                          <a:effectLst/>
                        </a:rPr>
                        <a:t>баспайтын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болат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effectLst/>
                        </a:rPr>
                        <a:t>никель 8-20</a:t>
                      </a:r>
                      <a:r>
                        <a:rPr lang="ru-RU" sz="1050" dirty="0">
                          <a:effectLst/>
                        </a:rPr>
                        <a:t>%</a:t>
                      </a:r>
                    </a:p>
                    <a:p>
                      <a:pPr algn="ctr"/>
                      <a:r>
                        <a:rPr lang="ru-RU" sz="1050" dirty="0">
                          <a:effectLst/>
                        </a:rPr>
                        <a:t>хром 10-20%</a:t>
                      </a:r>
                    </a:p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темір</a:t>
                      </a:r>
                      <a:r>
                        <a:rPr lang="ru-RU" sz="1050" dirty="0" smtClean="0">
                          <a:effectLst/>
                        </a:rPr>
                        <a:t> 80-60</a:t>
                      </a:r>
                      <a:r>
                        <a:rPr lang="ru-RU" sz="1050" dirty="0">
                          <a:effectLst/>
                        </a:rPr>
                        <a:t>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Тұрмыстық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құралдар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234467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Арматуралық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болат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effectLst/>
                        </a:rPr>
                        <a:t>никель 1-4</a:t>
                      </a:r>
                      <a:r>
                        <a:rPr lang="ru-RU" sz="1050" dirty="0">
                          <a:effectLst/>
                        </a:rPr>
                        <a:t>%</a:t>
                      </a:r>
                    </a:p>
                    <a:p>
                      <a:pPr algn="ctr"/>
                      <a:r>
                        <a:rPr lang="ru-RU" sz="1050" dirty="0">
                          <a:effectLst/>
                        </a:rPr>
                        <a:t>хром 0,5-2%</a:t>
                      </a:r>
                    </a:p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темір</a:t>
                      </a:r>
                      <a:r>
                        <a:rPr lang="ru-RU" sz="1050" dirty="0" smtClean="0">
                          <a:effectLst/>
                        </a:rPr>
                        <a:t> 98-95</a:t>
                      </a:r>
                      <a:r>
                        <a:rPr lang="ru-RU" sz="1050" dirty="0">
                          <a:effectLst/>
                        </a:rPr>
                        <a:t>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Темірбетондар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  <a:tr h="234467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Аспаптық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</a:rPr>
                        <a:t>болат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effectLst/>
                        </a:rPr>
                        <a:t>х</a:t>
                      </a:r>
                      <a:r>
                        <a:rPr lang="ru-RU" sz="1050" dirty="0" smtClean="0">
                          <a:effectLst/>
                        </a:rPr>
                        <a:t>ром 2-4</a:t>
                      </a:r>
                      <a:r>
                        <a:rPr lang="ru-RU" sz="1050" dirty="0">
                          <a:effectLst/>
                        </a:rPr>
                        <a:t>%</a:t>
                      </a:r>
                    </a:p>
                    <a:p>
                      <a:pPr algn="ctr"/>
                      <a:r>
                        <a:rPr lang="ru-RU" sz="1050" dirty="0">
                          <a:effectLst/>
                        </a:rPr>
                        <a:t>молибден 6-7%</a:t>
                      </a:r>
                    </a:p>
                    <a:p>
                      <a:pPr algn="ctr"/>
                      <a:r>
                        <a:rPr lang="ru-RU" sz="1050" dirty="0" err="1" smtClean="0">
                          <a:effectLst/>
                        </a:rPr>
                        <a:t>темір</a:t>
                      </a:r>
                      <a:r>
                        <a:rPr lang="ru-RU" sz="1050" dirty="0" smtClean="0">
                          <a:effectLst/>
                        </a:rPr>
                        <a:t> 95-90</a:t>
                      </a:r>
                      <a:r>
                        <a:rPr lang="ru-RU" sz="1050" dirty="0">
                          <a:effectLst/>
                        </a:rPr>
                        <a:t>%</a:t>
                      </a:r>
                    </a:p>
                  </a:txBody>
                  <a:tcPr marL="2652" marR="2652" marT="2652" marB="26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dirty="0" smtClean="0">
                          <a:effectLst/>
                        </a:rPr>
                        <a:t>Аспаптар</a:t>
                      </a:r>
                      <a:endParaRPr lang="ru-RU" sz="1050" dirty="0">
                        <a:effectLst/>
                      </a:endParaRPr>
                    </a:p>
                  </a:txBody>
                  <a:tcPr marL="2652" marR="2652" marT="2652" marB="2652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6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779</Words>
  <Application>Microsoft Office PowerPoint</Application>
  <PresentationFormat>Экран (4:3)</PresentationFormat>
  <Paragraphs>140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Тақырып 1. Металлургияға кіріспе</vt:lpstr>
      <vt:lpstr>Металдар туралы жалпы түсінік</vt:lpstr>
      <vt:lpstr>Металдардың жіктелуі</vt:lpstr>
      <vt:lpstr>Металлургияда жиі кездесетін қорытпалар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Тақырып 1.</dc:title>
  <dc:creator>Жанар Оналбаева(Руководитель ОП)</dc:creator>
  <cp:lastModifiedBy>Жанар Оналбаева</cp:lastModifiedBy>
  <cp:revision>20</cp:revision>
  <dcterms:created xsi:type="dcterms:W3CDTF">2020-02-03T08:48:04Z</dcterms:created>
  <dcterms:modified xsi:type="dcterms:W3CDTF">2020-02-04T06:45:49Z</dcterms:modified>
</cp:coreProperties>
</file>